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</p:sldMasterIdLst>
  <p:notesMasterIdLst>
    <p:notesMasterId r:id="rId11"/>
  </p:notesMasterIdLst>
  <p:sldIdLst>
    <p:sldId id="335" r:id="rId2"/>
    <p:sldId id="421" r:id="rId3"/>
    <p:sldId id="422" r:id="rId4"/>
    <p:sldId id="336" r:id="rId5"/>
    <p:sldId id="423" r:id="rId6"/>
    <p:sldId id="337" r:id="rId7"/>
    <p:sldId id="424" r:id="rId8"/>
    <p:sldId id="339" r:id="rId9"/>
    <p:sldId id="425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Quicksand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7E2"/>
    <a:srgbClr val="009AD0"/>
    <a:srgbClr val="5F2C98"/>
    <a:srgbClr val="612686"/>
    <a:srgbClr val="5722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C89E4-8543-40B0-86AA-6D6E4C6C4527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9DEFA-771A-49C3-9015-EEE688D9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91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FBA1-8B4C-47C7-8415-A7210AC5C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13CF2-7620-4F1A-9FBF-AE25FE071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96B3C-3DD1-448C-8293-A8F2056FA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5/5/2020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11EFD-41AA-46B1-B630-525C430E3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70422-6E04-4B3B-884E-82C310B9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91210-2F25-4724-931C-50E6D8E1BB51}"/>
              </a:ext>
            </a:extLst>
          </p:cNvPr>
          <p:cNvSpPr txBox="1"/>
          <p:nvPr userDrawn="1"/>
        </p:nvSpPr>
        <p:spPr>
          <a:xfrm>
            <a:off x="10136629" y="6550223"/>
            <a:ext cx="1660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www.proliteracy.org</a:t>
            </a:r>
          </a:p>
        </p:txBody>
      </p:sp>
    </p:spTree>
    <p:extLst>
      <p:ext uri="{BB962C8B-B14F-4D97-AF65-F5344CB8AC3E}">
        <p14:creationId xmlns:p14="http://schemas.microsoft.com/office/powerpoint/2010/main" val="2039513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53E1D-21F1-452E-8997-A2E693E4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57821-4B65-4885-9E4F-245DEC6CE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D7086-9EB7-436F-A5DC-23E0F86A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5/5/2020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987C6-5F40-44B5-A35A-0B9609229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894B3-8D97-4A7F-AF8A-3B2B30BD3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925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9BC5B-F0FD-4C51-BFB7-24C9BDD479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7E56E7-EC0A-4095-B9C6-EB94EF19C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2FA42-0439-4207-914C-ED734A9EA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5/5/2020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C59DC-BB02-4D58-B090-403D6B371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98459-CFB6-4476-BD78-7900A378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79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136629" y="6550223"/>
            <a:ext cx="1660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www.proliteracy.org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993900" y="2070099"/>
            <a:ext cx="4559300" cy="41068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1"/>
          </p:nvPr>
        </p:nvSpPr>
        <p:spPr>
          <a:xfrm>
            <a:off x="6794500" y="2070099"/>
            <a:ext cx="4559300" cy="41068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015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0" y="1901706"/>
            <a:ext cx="5549900" cy="43007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136629" y="6550223"/>
            <a:ext cx="1660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www.proliteracy.org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993900" y="431799"/>
            <a:ext cx="9359900" cy="146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1993900" y="1901706"/>
            <a:ext cx="4000500" cy="430071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90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580B-9F7C-4C95-B43F-E7038C63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EA1D1-0CFB-4C6D-8B46-71A974153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42914-6DE6-4453-B8EA-053CCDA68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5/5/2020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CD3B2-8BC2-49F8-B55D-39656085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BB4B4-6ABE-4315-A49A-EDB9F0D8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C528F-A485-45B7-9D19-003247999B49}"/>
              </a:ext>
            </a:extLst>
          </p:cNvPr>
          <p:cNvSpPr txBox="1"/>
          <p:nvPr userDrawn="1"/>
        </p:nvSpPr>
        <p:spPr>
          <a:xfrm>
            <a:off x="10136629" y="6550223"/>
            <a:ext cx="1660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www.proliteracy.org</a:t>
            </a:r>
          </a:p>
        </p:txBody>
      </p:sp>
    </p:spTree>
    <p:extLst>
      <p:ext uri="{BB962C8B-B14F-4D97-AF65-F5344CB8AC3E}">
        <p14:creationId xmlns:p14="http://schemas.microsoft.com/office/powerpoint/2010/main" val="3753884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7AA3D-7B9E-41C0-89FE-358DC4D5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98272-C823-43AB-8888-F4C2D9ADD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6A3BB-5E92-459F-ACBE-83439D5A9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5/5/2020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FCFF0-832B-4609-AA9B-77B5E55C9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E7ED6-B392-4654-B981-CC77F198E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88A53-21DB-423E-BFED-A4EEE065CD79}"/>
              </a:ext>
            </a:extLst>
          </p:cNvPr>
          <p:cNvSpPr txBox="1"/>
          <p:nvPr userDrawn="1"/>
        </p:nvSpPr>
        <p:spPr>
          <a:xfrm>
            <a:off x="10136629" y="6550223"/>
            <a:ext cx="1660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www.proliteracy.org</a:t>
            </a:r>
          </a:p>
        </p:txBody>
      </p:sp>
    </p:spTree>
    <p:extLst>
      <p:ext uri="{BB962C8B-B14F-4D97-AF65-F5344CB8AC3E}">
        <p14:creationId xmlns:p14="http://schemas.microsoft.com/office/powerpoint/2010/main" val="366767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3AA0-0770-4269-B4BD-8332C5A1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FCA8D-B800-49A8-898C-BC8B5227D9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D257DF-ED77-450C-B544-D6CC5F597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215E91-7925-431B-81D9-71489AFCC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5/5/2020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0EE53-1A4C-43B9-A04F-55394ADE3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024CB-E6DF-411B-A8E9-63BD320A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3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BACCA-27AC-4FA9-8976-2E9E75F1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00B38-C330-43E4-A3D0-14CE582AB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AE5CD-2EEE-43BC-8629-88F71383C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D8DB0-F224-45CA-B938-B84B6B07AE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6A4A1E-93E0-416E-883A-803E5DC2A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B0879-920B-4647-AC1A-619FE7B2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5/5/2020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2121DA-54E5-4CA8-B7CD-A01E74FC2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6816FE-CC77-4424-95C1-9928DC0A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0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EA6CC-92F3-4E0E-80E0-92E493F4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59C99-0D0A-4596-A621-8DA278B83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5/5/2020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4A2966-73EC-4F14-9D15-37A857E6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47D3F-22F9-489E-AF2A-E01EAB40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7F270-6BD1-47F8-A811-32E7322B9959}"/>
              </a:ext>
            </a:extLst>
          </p:cNvPr>
          <p:cNvSpPr txBox="1"/>
          <p:nvPr userDrawn="1"/>
        </p:nvSpPr>
        <p:spPr>
          <a:xfrm>
            <a:off x="10136629" y="6550223"/>
            <a:ext cx="1660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www.proliteracy.org</a:t>
            </a:r>
          </a:p>
        </p:txBody>
      </p:sp>
    </p:spTree>
    <p:extLst>
      <p:ext uri="{BB962C8B-B14F-4D97-AF65-F5344CB8AC3E}">
        <p14:creationId xmlns:p14="http://schemas.microsoft.com/office/powerpoint/2010/main" val="1040522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173EBA-8978-4704-8EF9-2433C2FF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5/5/2020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3864B7-1F20-4D30-9BF2-684C4AC1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486F4-0F97-4F96-A1AE-F0563A918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697F2-F496-4A2A-AE2A-68D254A0C179}"/>
              </a:ext>
            </a:extLst>
          </p:cNvPr>
          <p:cNvSpPr txBox="1"/>
          <p:nvPr userDrawn="1"/>
        </p:nvSpPr>
        <p:spPr>
          <a:xfrm>
            <a:off x="10136629" y="6550223"/>
            <a:ext cx="1660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www.proliteracy.org</a:t>
            </a:r>
          </a:p>
        </p:txBody>
      </p:sp>
    </p:spTree>
    <p:extLst>
      <p:ext uri="{BB962C8B-B14F-4D97-AF65-F5344CB8AC3E}">
        <p14:creationId xmlns:p14="http://schemas.microsoft.com/office/powerpoint/2010/main" val="2362475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D9A4-7AD1-49EE-AD38-1C69944E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A40EE-25C6-40E3-9AB2-CA0DC3C63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75AE6-70D7-4606-BA3D-4E960CB45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3D589-092E-4E4A-BAC7-2B6AEEBC5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5/5/2020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14E26-6378-48AF-AE00-B919DD383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143B0-61C3-4F6F-9DAE-D7F21F50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28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4ACC2-A2CE-4432-83AE-0231600A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94726-2078-4EC3-9DF0-5A29A19462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5F7BD-5004-4161-95CB-9424F624A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B771-7BFE-41D6-A5D8-93A284F6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5/5/2020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735AC-DA6D-4429-954F-4ECEA11BD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E762E-7234-4AA5-8BC7-251466A04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42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8C7D01-A6A5-4785-A734-B76022DA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D92C4-B167-4EE0-AEDE-CA4044663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A7DE3-5654-4738-BA1E-B209F16FD3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5/5/2020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834D0-0CC9-4B61-8AC2-FAC4EF237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75CE5-135C-464B-9667-9BBB06EEF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36369-E76B-4F4B-8EED-DDCE9CF26971}"/>
              </a:ext>
            </a:extLst>
          </p:cNvPr>
          <p:cNvSpPr txBox="1"/>
          <p:nvPr userDrawn="1"/>
        </p:nvSpPr>
        <p:spPr>
          <a:xfrm>
            <a:off x="10136629" y="6550223"/>
            <a:ext cx="1660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www.proliteracy.org</a:t>
            </a:r>
          </a:p>
        </p:txBody>
      </p:sp>
    </p:spTree>
    <p:extLst>
      <p:ext uri="{BB962C8B-B14F-4D97-AF65-F5344CB8AC3E}">
        <p14:creationId xmlns:p14="http://schemas.microsoft.com/office/powerpoint/2010/main" val="161190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52" r:id="rId12"/>
    <p:sldLayoutId id="214748365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5EF-3DC4-43AC-BA09-EC3C9743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843088"/>
            <a:ext cx="2188128" cy="1325563"/>
          </a:xfrm>
        </p:spPr>
        <p:txBody>
          <a:bodyPr anchor="t">
            <a:normAutofit/>
          </a:bodyPr>
          <a:lstStyle/>
          <a:p>
            <a:r>
              <a:rPr lang="en-US" sz="3200" dirty="0">
                <a:latin typeface="Quicksand" pitchFamily="2" charset="0"/>
              </a:rPr>
              <a:t>Utility Bills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3D545-78DB-49F8-AD9F-49957917B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6" y="584164"/>
            <a:ext cx="10451984" cy="56126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BEA991-7082-4D49-A4CA-F0E4432CCF69}"/>
              </a:ext>
            </a:extLst>
          </p:cNvPr>
          <p:cNvSpPr/>
          <p:nvPr/>
        </p:nvSpPr>
        <p:spPr>
          <a:xfrm>
            <a:off x="5531827" y="2326973"/>
            <a:ext cx="436228" cy="2204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52325D-D887-44A7-8284-BFD1769EFEF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Quicksand" pitchFamily="2" charset="0"/>
              </a:rPr>
              <a:t>Everyday Data Viz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11EF51-42D9-49D5-9011-8A0BE7F3AD78}"/>
              </a:ext>
            </a:extLst>
          </p:cNvPr>
          <p:cNvSpPr txBox="1">
            <a:spLocks/>
          </p:cNvSpPr>
          <p:nvPr/>
        </p:nvSpPr>
        <p:spPr>
          <a:xfrm>
            <a:off x="3491219" y="4915642"/>
            <a:ext cx="218812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latin typeface="Quicksand" pitchFamily="2" charset="0"/>
              </a:rPr>
              <a:t>Finance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D401085-5E36-4286-AD47-FA38FE01C6EB}"/>
              </a:ext>
            </a:extLst>
          </p:cNvPr>
          <p:cNvSpPr txBox="1">
            <a:spLocks/>
          </p:cNvSpPr>
          <p:nvPr/>
        </p:nvSpPr>
        <p:spPr>
          <a:xfrm>
            <a:off x="58723" y="6192570"/>
            <a:ext cx="3554135" cy="6033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latin typeface="Quicksand" pitchFamily="2" charset="0"/>
              </a:rPr>
              <a:t>Sources: </a:t>
            </a:r>
            <a:br>
              <a:rPr lang="en-US" sz="1000" dirty="0">
                <a:latin typeface="Quicksand" pitchFamily="2" charset="0"/>
              </a:rPr>
            </a:br>
            <a:r>
              <a:rPr lang="en-US" sz="1000" dirty="0">
                <a:latin typeface="Quicksand" pitchFamily="2" charset="0"/>
              </a:rPr>
              <a:t>National Grid (2019). </a:t>
            </a:r>
            <a:r>
              <a:rPr lang="en-US" sz="1000" i="1" dirty="0">
                <a:latin typeface="Quicksand" pitchFamily="2" charset="0"/>
              </a:rPr>
              <a:t>Jamison’s Energy Bill.</a:t>
            </a:r>
            <a:br>
              <a:rPr lang="en-US" sz="1000" dirty="0">
                <a:latin typeface="Quicksand" pitchFamily="2" charset="0"/>
              </a:rPr>
            </a:br>
            <a:r>
              <a:rPr lang="en-US" sz="1000" dirty="0">
                <a:latin typeface="Quicksand" pitchFamily="2" charset="0"/>
              </a:rPr>
              <a:t>NASDAQ Market Summary (2019). </a:t>
            </a:r>
            <a:r>
              <a:rPr lang="en-US" sz="1000" i="1" dirty="0">
                <a:latin typeface="Quicksand" pitchFamily="2" charset="0"/>
              </a:rPr>
              <a:t>Activision Blizzard.</a:t>
            </a:r>
          </a:p>
        </p:txBody>
      </p:sp>
    </p:spTree>
    <p:extLst>
      <p:ext uri="{BB962C8B-B14F-4D97-AF65-F5344CB8AC3E}">
        <p14:creationId xmlns:p14="http://schemas.microsoft.com/office/powerpoint/2010/main" val="2558415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5EF-3DC4-43AC-BA09-EC3C9743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843088"/>
            <a:ext cx="2188128" cy="1325563"/>
          </a:xfrm>
        </p:spPr>
        <p:txBody>
          <a:bodyPr anchor="t">
            <a:normAutofit/>
          </a:bodyPr>
          <a:lstStyle/>
          <a:p>
            <a:r>
              <a:rPr lang="en-US" sz="3200" dirty="0">
                <a:latin typeface="Quicksand" pitchFamily="2" charset="0"/>
              </a:rPr>
              <a:t>Utility Bills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BEA991-7082-4D49-A4CA-F0E4432CCF69}"/>
              </a:ext>
            </a:extLst>
          </p:cNvPr>
          <p:cNvSpPr/>
          <p:nvPr/>
        </p:nvSpPr>
        <p:spPr>
          <a:xfrm>
            <a:off x="5531827" y="2326973"/>
            <a:ext cx="436228" cy="2204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4704E-D597-404C-872C-7C6501DA6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13" y="419334"/>
            <a:ext cx="10416650" cy="582187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E52325D-D887-44A7-8284-BFD1769EFEF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Quicksand" pitchFamily="2" charset="0"/>
              </a:rPr>
              <a:t>Everyday Data Viz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11EF51-42D9-49D5-9011-8A0BE7F3AD78}"/>
              </a:ext>
            </a:extLst>
          </p:cNvPr>
          <p:cNvSpPr txBox="1">
            <a:spLocks/>
          </p:cNvSpPr>
          <p:nvPr/>
        </p:nvSpPr>
        <p:spPr>
          <a:xfrm>
            <a:off x="3491219" y="4915642"/>
            <a:ext cx="218812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latin typeface="Quicksand" pitchFamily="2" charset="0"/>
              </a:rPr>
              <a:t>Finance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D401085-5E36-4286-AD47-FA38FE01C6EB}"/>
              </a:ext>
            </a:extLst>
          </p:cNvPr>
          <p:cNvSpPr txBox="1">
            <a:spLocks/>
          </p:cNvSpPr>
          <p:nvPr/>
        </p:nvSpPr>
        <p:spPr>
          <a:xfrm>
            <a:off x="58723" y="6192570"/>
            <a:ext cx="3554135" cy="6033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latin typeface="Quicksand" pitchFamily="2" charset="0"/>
              </a:rPr>
              <a:t>Sources: </a:t>
            </a:r>
            <a:br>
              <a:rPr lang="en-US" sz="1000" dirty="0">
                <a:latin typeface="Quicksand" pitchFamily="2" charset="0"/>
              </a:rPr>
            </a:br>
            <a:r>
              <a:rPr lang="en-US" sz="1000" dirty="0">
                <a:latin typeface="Quicksand" pitchFamily="2" charset="0"/>
              </a:rPr>
              <a:t>National Grid (2019). </a:t>
            </a:r>
            <a:r>
              <a:rPr lang="en-US" sz="1000" i="1" dirty="0">
                <a:latin typeface="Quicksand" pitchFamily="2" charset="0"/>
              </a:rPr>
              <a:t>Jamison’s Energy Bill.</a:t>
            </a:r>
            <a:br>
              <a:rPr lang="en-US" sz="1000" dirty="0">
                <a:latin typeface="Quicksand" pitchFamily="2" charset="0"/>
              </a:rPr>
            </a:br>
            <a:r>
              <a:rPr lang="en-US" sz="1000" dirty="0">
                <a:latin typeface="Quicksand" pitchFamily="2" charset="0"/>
              </a:rPr>
              <a:t>NASDAQ Market Summary (2019). </a:t>
            </a:r>
            <a:r>
              <a:rPr lang="en-US" sz="1000" i="1" dirty="0">
                <a:latin typeface="Quicksand" pitchFamily="2" charset="0"/>
              </a:rPr>
              <a:t>Activision Blizzard.</a:t>
            </a:r>
          </a:p>
        </p:txBody>
      </p:sp>
    </p:spTree>
    <p:extLst>
      <p:ext uri="{BB962C8B-B14F-4D97-AF65-F5344CB8AC3E}">
        <p14:creationId xmlns:p14="http://schemas.microsoft.com/office/powerpoint/2010/main" val="4183206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5EF-3DC4-43AC-BA09-EC3C9743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843088"/>
            <a:ext cx="2880220" cy="1325563"/>
          </a:xfrm>
        </p:spPr>
        <p:txBody>
          <a:bodyPr anchor="t">
            <a:normAutofit/>
          </a:bodyPr>
          <a:lstStyle/>
          <a:p>
            <a:r>
              <a:rPr lang="en-US" sz="3200" dirty="0">
                <a:latin typeface="Quicksand" pitchFamily="2" charset="0"/>
              </a:rPr>
              <a:t>Gaming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52325D-D887-44A7-8284-BFD1769EFEF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Quicksand" pitchFamily="2" charset="0"/>
              </a:rPr>
              <a:t>Everyday Data Viz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11EF51-42D9-49D5-9011-8A0BE7F3AD78}"/>
              </a:ext>
            </a:extLst>
          </p:cNvPr>
          <p:cNvSpPr txBox="1">
            <a:spLocks/>
          </p:cNvSpPr>
          <p:nvPr/>
        </p:nvSpPr>
        <p:spPr>
          <a:xfrm>
            <a:off x="3491219" y="4915642"/>
            <a:ext cx="218812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latin typeface="Quicksand" pitchFamily="2" charset="0"/>
              </a:rPr>
              <a:t>Weather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D401085-5E36-4286-AD47-FA38FE01C6EB}"/>
              </a:ext>
            </a:extLst>
          </p:cNvPr>
          <p:cNvSpPr txBox="1">
            <a:spLocks/>
          </p:cNvSpPr>
          <p:nvPr/>
        </p:nvSpPr>
        <p:spPr>
          <a:xfrm>
            <a:off x="58723" y="6192570"/>
            <a:ext cx="3842068" cy="6033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latin typeface="Quicksand" pitchFamily="2" charset="0"/>
              </a:rPr>
              <a:t>Sources: </a:t>
            </a:r>
            <a:br>
              <a:rPr lang="en-US" sz="1000" dirty="0">
                <a:latin typeface="Quicksand" pitchFamily="2" charset="0"/>
              </a:rPr>
            </a:br>
            <a:r>
              <a:rPr lang="en-US" sz="1000" dirty="0">
                <a:latin typeface="Quicksand" pitchFamily="2" charset="0"/>
              </a:rPr>
              <a:t>Steam (2012). </a:t>
            </a:r>
            <a:r>
              <a:rPr lang="en-US" sz="1000" i="1" dirty="0">
                <a:latin typeface="Quicksand" pitchFamily="2" charset="0"/>
              </a:rPr>
              <a:t>Individual Achievement Progress, Portal.</a:t>
            </a:r>
            <a:br>
              <a:rPr lang="en-US" sz="1000" dirty="0">
                <a:latin typeface="Quicksand" pitchFamily="2" charset="0"/>
              </a:rPr>
            </a:br>
            <a:r>
              <a:rPr lang="en-US" sz="1000" dirty="0">
                <a:latin typeface="Quicksand" pitchFamily="2" charset="0"/>
              </a:rPr>
              <a:t>Weather.com (2019). </a:t>
            </a:r>
            <a:r>
              <a:rPr lang="en-US" sz="1000" i="1" dirty="0">
                <a:latin typeface="Quicksand" pitchFamily="2" charset="0"/>
              </a:rPr>
              <a:t>Weather for Syracuse, NY, 2019-02-24.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ADEA93-E786-43B7-99BC-8DDA4C78F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59864"/>
            <a:ext cx="10411650" cy="58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4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5EF-3DC4-43AC-BA09-EC3C9743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843088"/>
            <a:ext cx="3590441" cy="1325563"/>
          </a:xfrm>
        </p:spPr>
        <p:txBody>
          <a:bodyPr anchor="t">
            <a:normAutofit/>
          </a:bodyPr>
          <a:lstStyle/>
          <a:p>
            <a:r>
              <a:rPr lang="en-US" sz="3200" dirty="0">
                <a:latin typeface="Quicksand" pitchFamily="2" charset="0"/>
              </a:rPr>
              <a:t>Wearable Tech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52325D-D887-44A7-8284-BFD1769EFEF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Quicksand" pitchFamily="2" charset="0"/>
              </a:rPr>
              <a:t>Everyday Data Viz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11EF51-42D9-49D5-9011-8A0BE7F3AD78}"/>
              </a:ext>
            </a:extLst>
          </p:cNvPr>
          <p:cNvSpPr txBox="1">
            <a:spLocks/>
          </p:cNvSpPr>
          <p:nvPr/>
        </p:nvSpPr>
        <p:spPr>
          <a:xfrm>
            <a:off x="3491219" y="4915642"/>
            <a:ext cx="218812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latin typeface="Quicksand" pitchFamily="2" charset="0"/>
              </a:rPr>
              <a:t>Politics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D401085-5E36-4286-AD47-FA38FE01C6EB}"/>
              </a:ext>
            </a:extLst>
          </p:cNvPr>
          <p:cNvSpPr txBox="1">
            <a:spLocks/>
          </p:cNvSpPr>
          <p:nvPr/>
        </p:nvSpPr>
        <p:spPr>
          <a:xfrm>
            <a:off x="58723" y="6192570"/>
            <a:ext cx="3554135" cy="6033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latin typeface="Quicksand" pitchFamily="2" charset="0"/>
              </a:rPr>
              <a:t>Sources: </a:t>
            </a:r>
            <a:br>
              <a:rPr lang="en-US" sz="1000" dirty="0">
                <a:latin typeface="Quicksand" pitchFamily="2" charset="0"/>
              </a:rPr>
            </a:br>
            <a:r>
              <a:rPr lang="en-US" sz="1000" dirty="0">
                <a:latin typeface="Quicksand" pitchFamily="2" charset="0"/>
              </a:rPr>
              <a:t>Fitbit App (2019). </a:t>
            </a:r>
            <a:r>
              <a:rPr lang="en-US" sz="1000" i="1" dirty="0">
                <a:latin typeface="Quicksand" pitchFamily="2" charset="0"/>
              </a:rPr>
              <a:t>Sleeping Patterns.</a:t>
            </a:r>
            <a:br>
              <a:rPr lang="en-US" sz="1000" dirty="0">
                <a:latin typeface="Quicksand" pitchFamily="2" charset="0"/>
              </a:rPr>
            </a:br>
            <a:r>
              <a:rPr lang="en-US" sz="1000" dirty="0">
                <a:latin typeface="Quicksand" pitchFamily="2" charset="0"/>
              </a:rPr>
              <a:t>FiveThirtyEight (2019). </a:t>
            </a:r>
            <a:r>
              <a:rPr lang="en-US" sz="1000" i="1" dirty="0">
                <a:latin typeface="Quicksand" pitchFamily="2" charset="0"/>
              </a:rPr>
              <a:t>How Popular is Donald Trump?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C0F49E-1D9A-4C59-9662-1703E473F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17" y="313393"/>
            <a:ext cx="10010163" cy="663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5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04F989-DE1E-4F9B-BF2A-125070508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3" y="275625"/>
            <a:ext cx="9797642" cy="6595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3F35EF-3DC4-43AC-BA09-EC3C9743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843088"/>
            <a:ext cx="3590441" cy="1325563"/>
          </a:xfrm>
        </p:spPr>
        <p:txBody>
          <a:bodyPr anchor="t">
            <a:normAutofit/>
          </a:bodyPr>
          <a:lstStyle/>
          <a:p>
            <a:r>
              <a:rPr lang="en-US" sz="3200" dirty="0">
                <a:latin typeface="Quicksand" pitchFamily="2" charset="0"/>
              </a:rPr>
              <a:t>Wearable Tech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52325D-D887-44A7-8284-BFD1769EFEF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Quicksand" pitchFamily="2" charset="0"/>
              </a:rPr>
              <a:t>Everyday Data Viz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11EF51-42D9-49D5-9011-8A0BE7F3AD78}"/>
              </a:ext>
            </a:extLst>
          </p:cNvPr>
          <p:cNvSpPr txBox="1">
            <a:spLocks/>
          </p:cNvSpPr>
          <p:nvPr/>
        </p:nvSpPr>
        <p:spPr>
          <a:xfrm>
            <a:off x="3491219" y="4915642"/>
            <a:ext cx="218812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latin typeface="Quicksand" pitchFamily="2" charset="0"/>
              </a:rPr>
              <a:t>Politics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D401085-5E36-4286-AD47-FA38FE01C6EB}"/>
              </a:ext>
            </a:extLst>
          </p:cNvPr>
          <p:cNvSpPr txBox="1">
            <a:spLocks/>
          </p:cNvSpPr>
          <p:nvPr/>
        </p:nvSpPr>
        <p:spPr>
          <a:xfrm>
            <a:off x="58723" y="6192570"/>
            <a:ext cx="3554135" cy="6033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latin typeface="Quicksand" pitchFamily="2" charset="0"/>
              </a:rPr>
              <a:t>Sources: </a:t>
            </a:r>
            <a:br>
              <a:rPr lang="en-US" sz="1000" dirty="0">
                <a:latin typeface="Quicksand" pitchFamily="2" charset="0"/>
              </a:rPr>
            </a:br>
            <a:r>
              <a:rPr lang="en-US" sz="1000" dirty="0">
                <a:latin typeface="Quicksand" pitchFamily="2" charset="0"/>
              </a:rPr>
              <a:t>Fitbit App (2019). </a:t>
            </a:r>
            <a:r>
              <a:rPr lang="en-US" sz="1000" i="1" dirty="0">
                <a:latin typeface="Quicksand" pitchFamily="2" charset="0"/>
              </a:rPr>
              <a:t>Sleeping Patterns.</a:t>
            </a:r>
            <a:br>
              <a:rPr lang="en-US" sz="1000" dirty="0">
                <a:latin typeface="Quicksand" pitchFamily="2" charset="0"/>
              </a:rPr>
            </a:br>
            <a:r>
              <a:rPr lang="en-US" sz="1000" dirty="0">
                <a:latin typeface="Quicksand" pitchFamily="2" charset="0"/>
              </a:rPr>
              <a:t>FiveThirtyEight (2019). </a:t>
            </a:r>
            <a:r>
              <a:rPr lang="en-US" sz="1000" i="1" dirty="0">
                <a:latin typeface="Quicksand" pitchFamily="2" charset="0"/>
              </a:rPr>
              <a:t>How Popular is Donald Trump?</a:t>
            </a:r>
          </a:p>
        </p:txBody>
      </p:sp>
    </p:spTree>
    <p:extLst>
      <p:ext uri="{BB962C8B-B14F-4D97-AF65-F5344CB8AC3E}">
        <p14:creationId xmlns:p14="http://schemas.microsoft.com/office/powerpoint/2010/main" val="663113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9E726F-6F98-432D-A98A-8F792B9AF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05" y="191918"/>
            <a:ext cx="9843432" cy="6293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3F35EF-3DC4-43AC-BA09-EC3C9743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843088"/>
            <a:ext cx="2880220" cy="1325563"/>
          </a:xfrm>
        </p:spPr>
        <p:txBody>
          <a:bodyPr anchor="t">
            <a:normAutofit/>
          </a:bodyPr>
          <a:lstStyle/>
          <a:p>
            <a:r>
              <a:rPr lang="en-US" sz="3200" dirty="0">
                <a:latin typeface="Quicksand" pitchFamily="2" charset="0"/>
              </a:rPr>
              <a:t>Sports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52325D-D887-44A7-8284-BFD1769EFEF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Quicksand" pitchFamily="2" charset="0"/>
              </a:rPr>
              <a:t>Everyday Data Viz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11EF51-42D9-49D5-9011-8A0BE7F3AD78}"/>
              </a:ext>
            </a:extLst>
          </p:cNvPr>
          <p:cNvSpPr txBox="1">
            <a:spLocks/>
          </p:cNvSpPr>
          <p:nvPr/>
        </p:nvSpPr>
        <p:spPr>
          <a:xfrm>
            <a:off x="3491219" y="4915642"/>
            <a:ext cx="218812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latin typeface="Quicksand" pitchFamily="2" charset="0"/>
              </a:rPr>
              <a:t>Travel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D401085-5E36-4286-AD47-FA38FE01C6EB}"/>
              </a:ext>
            </a:extLst>
          </p:cNvPr>
          <p:cNvSpPr txBox="1">
            <a:spLocks/>
          </p:cNvSpPr>
          <p:nvPr/>
        </p:nvSpPr>
        <p:spPr>
          <a:xfrm>
            <a:off x="58723" y="6192570"/>
            <a:ext cx="3554135" cy="6033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latin typeface="Quicksand" pitchFamily="2" charset="0"/>
              </a:rPr>
              <a:t>Sources: </a:t>
            </a:r>
            <a:br>
              <a:rPr lang="en-US" sz="1000" dirty="0">
                <a:latin typeface="Quicksand" pitchFamily="2" charset="0"/>
              </a:rPr>
            </a:br>
            <a:r>
              <a:rPr lang="en-US" sz="1000" dirty="0">
                <a:latin typeface="Quicksand" pitchFamily="2" charset="0"/>
              </a:rPr>
              <a:t>Pauley, Jason (2018). </a:t>
            </a:r>
            <a:r>
              <a:rPr lang="en-US" sz="1000" i="1" dirty="0">
                <a:latin typeface="Quicksand" pitchFamily="2" charset="0"/>
              </a:rPr>
              <a:t>Shifting NFL Team W/L Records – Visualized.</a:t>
            </a:r>
            <a:br>
              <a:rPr lang="en-US" sz="1000" dirty="0">
                <a:latin typeface="Quicksand" pitchFamily="2" charset="0"/>
              </a:rPr>
            </a:br>
            <a:r>
              <a:rPr lang="en-US" sz="1000" dirty="0">
                <a:latin typeface="Quicksand" pitchFamily="2" charset="0"/>
              </a:rPr>
              <a:t>Google Maps (2019). </a:t>
            </a:r>
            <a:r>
              <a:rPr lang="en-US" sz="1000" i="1" dirty="0">
                <a:latin typeface="Quicksand" pitchFamily="2" charset="0"/>
              </a:rPr>
              <a:t>Routes from Buffalo, NY to Syracuse, NY.</a:t>
            </a:r>
          </a:p>
        </p:txBody>
      </p:sp>
    </p:spTree>
    <p:extLst>
      <p:ext uri="{BB962C8B-B14F-4D97-AF65-F5344CB8AC3E}">
        <p14:creationId xmlns:p14="http://schemas.microsoft.com/office/powerpoint/2010/main" val="379747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5EF-3DC4-43AC-BA09-EC3C9743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843088"/>
            <a:ext cx="2880220" cy="1325563"/>
          </a:xfrm>
        </p:spPr>
        <p:txBody>
          <a:bodyPr anchor="t">
            <a:normAutofit/>
          </a:bodyPr>
          <a:lstStyle/>
          <a:p>
            <a:r>
              <a:rPr lang="en-US" sz="3200" dirty="0">
                <a:latin typeface="Quicksand" pitchFamily="2" charset="0"/>
              </a:rPr>
              <a:t>Sports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52325D-D887-44A7-8284-BFD1769EFEF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Quicksand" pitchFamily="2" charset="0"/>
              </a:rPr>
              <a:t>Everyday Data Viz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11EF51-42D9-49D5-9011-8A0BE7F3AD78}"/>
              </a:ext>
            </a:extLst>
          </p:cNvPr>
          <p:cNvSpPr txBox="1">
            <a:spLocks/>
          </p:cNvSpPr>
          <p:nvPr/>
        </p:nvSpPr>
        <p:spPr>
          <a:xfrm>
            <a:off x="3491219" y="4915642"/>
            <a:ext cx="218812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latin typeface="Quicksand" pitchFamily="2" charset="0"/>
              </a:rPr>
              <a:t>Travel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D401085-5E36-4286-AD47-FA38FE01C6EB}"/>
              </a:ext>
            </a:extLst>
          </p:cNvPr>
          <p:cNvSpPr txBox="1">
            <a:spLocks/>
          </p:cNvSpPr>
          <p:nvPr/>
        </p:nvSpPr>
        <p:spPr>
          <a:xfrm>
            <a:off x="58723" y="6192570"/>
            <a:ext cx="3554135" cy="6033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latin typeface="Quicksand" pitchFamily="2" charset="0"/>
              </a:rPr>
              <a:t>Sources: </a:t>
            </a:r>
            <a:br>
              <a:rPr lang="en-US" sz="1000" dirty="0">
                <a:latin typeface="Quicksand" pitchFamily="2" charset="0"/>
              </a:rPr>
            </a:br>
            <a:r>
              <a:rPr lang="en-US" sz="1000" dirty="0">
                <a:latin typeface="Quicksand" pitchFamily="2" charset="0"/>
              </a:rPr>
              <a:t>Pauley, Jason (2018). </a:t>
            </a:r>
            <a:r>
              <a:rPr lang="en-US" sz="1000" i="1" dirty="0">
                <a:latin typeface="Quicksand" pitchFamily="2" charset="0"/>
              </a:rPr>
              <a:t>Shifting NFL Team W/L Records – Visualized.</a:t>
            </a:r>
            <a:br>
              <a:rPr lang="en-US" sz="1000" dirty="0">
                <a:latin typeface="Quicksand" pitchFamily="2" charset="0"/>
              </a:rPr>
            </a:br>
            <a:r>
              <a:rPr lang="en-US" sz="1000" dirty="0">
                <a:latin typeface="Quicksand" pitchFamily="2" charset="0"/>
              </a:rPr>
              <a:t>Google Maps (2019). </a:t>
            </a:r>
            <a:r>
              <a:rPr lang="en-US" sz="1000" i="1" dirty="0">
                <a:latin typeface="Quicksand" pitchFamily="2" charset="0"/>
              </a:rPr>
              <a:t>Routes from Buffalo, NY to Syracuse, NY.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CA6BE7-FA8B-4991-9CAE-9F6F1F48B8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-449466"/>
            <a:ext cx="10406842" cy="664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ross section of douglas fir">
            <a:extLst>
              <a:ext uri="{FF2B5EF4-FFF2-40B4-BE49-F238E27FC236}">
                <a16:creationId xmlns:a16="http://schemas.microsoft.com/office/drawing/2014/main" id="{379E8244-F661-4F39-ACA8-1A902EF35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269" y="179698"/>
            <a:ext cx="8740631" cy="582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D401085-5E36-4286-AD47-FA38FE01C6EB}"/>
              </a:ext>
            </a:extLst>
          </p:cNvPr>
          <p:cNvSpPr txBox="1">
            <a:spLocks/>
          </p:cNvSpPr>
          <p:nvPr/>
        </p:nvSpPr>
        <p:spPr>
          <a:xfrm>
            <a:off x="58722" y="6192570"/>
            <a:ext cx="6031259" cy="6033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latin typeface="Quicksand" pitchFamily="2" charset="0"/>
              </a:rPr>
              <a:t>Sources: </a:t>
            </a:r>
            <a:br>
              <a:rPr lang="en-US" sz="1000" dirty="0">
                <a:latin typeface="Quicksand" pitchFamily="2" charset="0"/>
              </a:rPr>
            </a:br>
            <a:r>
              <a:rPr lang="en-US" sz="1000" dirty="0" err="1">
                <a:latin typeface="Quicksand" pitchFamily="2" charset="0"/>
              </a:rPr>
              <a:t>Gersema</a:t>
            </a:r>
            <a:r>
              <a:rPr lang="en-US" sz="1000" dirty="0">
                <a:latin typeface="Quicksand" pitchFamily="2" charset="0"/>
              </a:rPr>
              <a:t>, Emily (2017). </a:t>
            </a:r>
            <a:r>
              <a:rPr lang="en-US" sz="1000" i="1" dirty="0">
                <a:latin typeface="Quicksand" pitchFamily="2" charset="0"/>
              </a:rPr>
              <a:t>Scientists have more data to back their findings: The Earth is getting warmer.</a:t>
            </a:r>
            <a:br>
              <a:rPr lang="en-US" sz="1000" dirty="0">
                <a:latin typeface="Quicksand" pitchFamily="2" charset="0"/>
              </a:rPr>
            </a:br>
            <a:r>
              <a:rPr lang="en-US" sz="1000" dirty="0" err="1">
                <a:latin typeface="Quicksand" pitchFamily="2" charset="0"/>
              </a:rPr>
              <a:t>Geggel</a:t>
            </a:r>
            <a:r>
              <a:rPr lang="en-US" sz="1000" dirty="0">
                <a:latin typeface="Quicksand" pitchFamily="2" charset="0"/>
              </a:rPr>
              <a:t>, Laura (2018). </a:t>
            </a:r>
            <a:r>
              <a:rPr lang="en-US" sz="1000" i="1" dirty="0">
                <a:latin typeface="Quicksand" pitchFamily="2" charset="0"/>
              </a:rPr>
              <a:t>That Sea Stack from Reddit Didn’t take ‘Millions of Years’ to Form.</a:t>
            </a:r>
          </a:p>
        </p:txBody>
      </p:sp>
    </p:spTree>
    <p:extLst>
      <p:ext uri="{BB962C8B-B14F-4D97-AF65-F5344CB8AC3E}">
        <p14:creationId xmlns:p14="http://schemas.microsoft.com/office/powerpoint/2010/main" val="2312329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D401085-5E36-4286-AD47-FA38FE01C6EB}"/>
              </a:ext>
            </a:extLst>
          </p:cNvPr>
          <p:cNvSpPr txBox="1">
            <a:spLocks/>
          </p:cNvSpPr>
          <p:nvPr/>
        </p:nvSpPr>
        <p:spPr>
          <a:xfrm>
            <a:off x="58722" y="6192570"/>
            <a:ext cx="6031259" cy="6033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latin typeface="Quicksand" pitchFamily="2" charset="0"/>
              </a:rPr>
              <a:t>Sources: </a:t>
            </a:r>
            <a:br>
              <a:rPr lang="en-US" sz="1000" dirty="0">
                <a:latin typeface="Quicksand" pitchFamily="2" charset="0"/>
              </a:rPr>
            </a:br>
            <a:r>
              <a:rPr lang="en-US" sz="1000" dirty="0" err="1">
                <a:latin typeface="Quicksand" pitchFamily="2" charset="0"/>
              </a:rPr>
              <a:t>Gersema</a:t>
            </a:r>
            <a:r>
              <a:rPr lang="en-US" sz="1000" dirty="0">
                <a:latin typeface="Quicksand" pitchFamily="2" charset="0"/>
              </a:rPr>
              <a:t>, Emily (2017). </a:t>
            </a:r>
            <a:r>
              <a:rPr lang="en-US" sz="1000" i="1" dirty="0">
                <a:latin typeface="Quicksand" pitchFamily="2" charset="0"/>
              </a:rPr>
              <a:t>Scientists have more data to back their findings: The Earth is getting warmer.</a:t>
            </a:r>
            <a:br>
              <a:rPr lang="en-US" sz="1000" dirty="0">
                <a:latin typeface="Quicksand" pitchFamily="2" charset="0"/>
              </a:rPr>
            </a:br>
            <a:r>
              <a:rPr lang="en-US" sz="1000" dirty="0" err="1">
                <a:latin typeface="Quicksand" pitchFamily="2" charset="0"/>
              </a:rPr>
              <a:t>Geggel</a:t>
            </a:r>
            <a:r>
              <a:rPr lang="en-US" sz="1000" dirty="0">
                <a:latin typeface="Quicksand" pitchFamily="2" charset="0"/>
              </a:rPr>
              <a:t>, Laura (2018). </a:t>
            </a:r>
            <a:r>
              <a:rPr lang="en-US" sz="1000" i="1" dirty="0">
                <a:latin typeface="Quicksand" pitchFamily="2" charset="0"/>
              </a:rPr>
              <a:t>That Sea Stack from Reddit Didn’t take ‘Millions of Years’ to Form.</a:t>
            </a:r>
          </a:p>
        </p:txBody>
      </p:sp>
      <p:pic>
        <p:nvPicPr>
          <p:cNvPr id="2056" name="Picture 8" descr="https://img.purch.com/h/1400/aHR0cDovL3d3dy5saXZlc2NpZW5jZS5jb20vaW1hZ2VzL2kvMDAwLzA5OC8zNjgvb3JpZ2luYWwvRHVuLUJyaXN0ZS1TaHV0dGVyc3RvY2suanBn">
            <a:extLst>
              <a:ext uri="{FF2B5EF4-FFF2-40B4-BE49-F238E27FC236}">
                <a16:creationId xmlns:a16="http://schemas.microsoft.com/office/drawing/2014/main" id="{072779D1-B642-42D2-AA86-B9476BBF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79" y="196574"/>
            <a:ext cx="9227493" cy="615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165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57</Words>
  <Application>Microsoft Office PowerPoint</Application>
  <PresentationFormat>Widescreen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Quicksand</vt:lpstr>
      <vt:lpstr>Calibri Light</vt:lpstr>
      <vt:lpstr>Calibri</vt:lpstr>
      <vt:lpstr>Arial</vt:lpstr>
      <vt:lpstr>Office Theme</vt:lpstr>
      <vt:lpstr>Utility Bills</vt:lpstr>
      <vt:lpstr>Utility Bills</vt:lpstr>
      <vt:lpstr>Gaming</vt:lpstr>
      <vt:lpstr>Wearable Tech</vt:lpstr>
      <vt:lpstr>Wearable Tech</vt:lpstr>
      <vt:lpstr>Sports</vt:lpstr>
      <vt:lpstr>Sports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for  Performance Management</dc:title>
  <dc:creator>Jamison Crawford</dc:creator>
  <cp:lastModifiedBy>Jamison River Crawford</cp:lastModifiedBy>
  <cp:revision>97</cp:revision>
  <dcterms:created xsi:type="dcterms:W3CDTF">2019-02-24T15:51:52Z</dcterms:created>
  <dcterms:modified xsi:type="dcterms:W3CDTF">2020-05-05T19:08:57Z</dcterms:modified>
</cp:coreProperties>
</file>